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3" r:id="rId4"/>
    <p:sldId id="262" r:id="rId5"/>
    <p:sldId id="260" r:id="rId6"/>
    <p:sldId id="259" r:id="rId7"/>
    <p:sldId id="261" r:id="rId8"/>
  </p:sldIdLst>
  <p:sldSz cx="12192000" cy="6858000"/>
  <p:notesSz cx="6858000" cy="9144000"/>
  <p:embeddedFontLst>
    <p:embeddedFont>
      <p:font typeface="08서울남산체 L" panose="02020603020101020101" pitchFamily="18" charset="-127"/>
      <p:regular r:id="rId10"/>
    </p:embeddedFont>
    <p:embeddedFont>
      <p:font typeface="08서울남산체 M" panose="02020603020101020101" pitchFamily="18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예림 이" initials="예이" lastIdx="1" clrIdx="0">
    <p:extLst>
      <p:ext uri="{19B8F6BF-5375-455C-9EA6-DF929625EA0E}">
        <p15:presenceInfo xmlns:p15="http://schemas.microsoft.com/office/powerpoint/2012/main" userId="f924f7f31c4746f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  <a:srgbClr val="FF505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72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18T01:10:29.719" idx="1">
    <p:pos x="10" y="10"/>
    <p:text>여기에 애니메이션 들어가 있습니다.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2.png>
</file>

<file path=ppt/media/image3.sv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9C675-A095-47F6-B413-E273A4BE2E02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80FBE-9048-4BDD-B9DB-90648B2934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126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BEE94-91A8-4EB5-8EB3-ECC305A09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91577A-9710-42DB-B1AA-A3CA0F48E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7950E8-E86F-4AFB-ACCC-D32E13E88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8CDD7-023C-4E37-8979-A2C2DE5B8875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8FD335-7C2C-4F6B-87C8-2F9C13F85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AFBE52-5099-487C-B45A-A9E82CF3A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1516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A2B844-28D7-437D-908C-5A2D0FF2C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F5D2AB-5F7C-440C-9626-9ABC843F7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E3CE3E-EC73-4CF6-AF94-BB9027D37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314F1-DE66-403C-8046-CCC33A138370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B42393-60E3-46B9-B7E3-3B7C091C2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D417EB-D1F4-4F11-BB47-574A34EE7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25205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5DCBFD0-CA8E-4110-8252-62D9D82C0A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90B3BA-C997-479E-B185-A8E0FAEB24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87C705-D6F6-4853-AD7C-EB7766D35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F6C61-F604-4856-9886-5D265A371C16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5B5B67-C457-4B93-865D-59F912B46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B0D655-C9ED-42E0-AAFB-1C2BC4C1E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463100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7F3DA4F-9E40-4D4A-903A-AD814FA5FF6D}"/>
              </a:ext>
            </a:extLst>
          </p:cNvPr>
          <p:cNvSpPr/>
          <p:nvPr userDrawn="1"/>
        </p:nvSpPr>
        <p:spPr>
          <a:xfrm>
            <a:off x="422564" y="321986"/>
            <a:ext cx="5073167" cy="718099"/>
          </a:xfrm>
          <a:prstGeom prst="round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순서도: 연결자 15">
            <a:extLst>
              <a:ext uri="{FF2B5EF4-FFF2-40B4-BE49-F238E27FC236}">
                <a16:creationId xmlns:a16="http://schemas.microsoft.com/office/drawing/2014/main" id="{11DCE387-19CB-4A72-9FA8-2E0CD6C52B27}"/>
              </a:ext>
            </a:extLst>
          </p:cNvPr>
          <p:cNvSpPr/>
          <p:nvPr userDrawn="1"/>
        </p:nvSpPr>
        <p:spPr>
          <a:xfrm>
            <a:off x="80653" y="321986"/>
            <a:ext cx="757547" cy="718099"/>
          </a:xfrm>
          <a:prstGeom prst="flowChartConnector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A38FC0-2E16-48FD-A621-31ECC6B4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564" y="321986"/>
            <a:ext cx="10515600" cy="718099"/>
          </a:xfrm>
        </p:spPr>
        <p:txBody>
          <a:bodyPr>
            <a:normAutofit/>
          </a:bodyPr>
          <a:lstStyle>
            <a:lvl1pPr>
              <a:defRPr sz="3600"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E27713-A765-4F35-97ED-04615AF62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F74D81-E162-4FD1-AA26-97E3013F0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43DE-3E0F-4FEC-ACE4-B0F17ADA0083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F8326-7F3F-412F-8B2D-5319D91C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3451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ADF3DD-EC22-42FD-BA42-FAD706525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684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78007-13D8-4D0A-8313-ED3A41E2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70C59E-451C-471F-8AF0-5976C2251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63356A-3FA4-4F45-AE6D-EEADA6D24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212-6644-4E69-ACCA-D802CA21CB7F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38B5B8-CE34-44EA-88C2-910D18429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23FFA-CAFD-4F9D-B77F-CAF516FB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4342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B0C1A7-5A58-4EE0-A336-34FDEDAA8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47D33-D8E0-4F8F-84D3-D7C9AA0979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771507-165D-4FCE-8AE4-0682A9E31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A532EA-F4A8-4962-A6A4-DA61A21F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57DF-D695-4E8B-BB6D-0863E7F4DFF6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953B6D-A202-499F-908F-E96380BE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C3A43-87BF-4B30-AFF4-569873CD5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55935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AF109-0A95-4426-A795-539A4702C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57D87-DD33-451D-BCA4-17BDAEA59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E928D6-F6BC-485A-870B-2CEE42FFD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932C265-1B62-4DDB-A82F-0F1D5860C8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E37B35-7211-4CDF-AFEE-7DB96C0792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DA6EA82-6DB5-4EFA-8634-71E634FDB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9EA96-B8D3-46A6-9EA6-25CECC118AD5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98B1C2-7EC8-424D-B54E-74FCB19F6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8F14FC-0274-458D-8399-FE450FE14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25190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0B1EC5-E16C-4259-9772-F2F1E4BA6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1A39359-736E-4B28-9FDD-F4968037B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B5543-B5E6-47D5-9FBA-04B73457A426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5EEABCC-8235-4B0D-A72A-90786D996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B480D7-5D71-4CBC-B70B-FE19586C5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714887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8C1168-105A-4671-A085-FB9D2A7C3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08B77-8107-46D4-AA61-23A7EB319E7D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9B5D4C6-6ACA-4269-B0C2-15286FD7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882914-B1E0-48DB-A7C2-63CEF5D27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82429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954AA-2182-45FF-A8B9-D7D84626D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6F8795-B017-4F91-9246-8E0E78849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4BB36B-28B5-41ED-85FF-3D21BAF4D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7082DA-F58F-485A-97A4-870278FE5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69BEB-F35C-4642-B31B-58A7719667DD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0B07E4-8527-415E-958B-5348311AE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831A82-A282-4848-8527-A53EFD5D8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15578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14B72C-D02C-453D-8815-278500072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86103-6F8E-4B46-BC99-3BEE4792AD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1B5493-5A82-4639-B335-368912242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6A3ECA-83EB-477F-9DC3-15CDB50E7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0BB7-9C5F-468B-B3F0-AAB26F870995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882BEF-7F84-4666-B995-24F64826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7F291A-D2BD-474E-90B6-FC96C418E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56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2A8BFE-76E6-40BF-AF7A-B39BAD874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C3C41C-CD94-49C1-8116-9521D42D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4EB83D-171C-4E05-A24E-8B4055E37E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1595D-CA61-40EC-9CBA-D4470EE83C5B}" type="datetime1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EEF364-4F00-4517-9770-10DF1E0F5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6B0473-396D-406F-8CAF-8C54F7F7A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59109-A493-4EDF-9D80-91A6FC29BD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882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연결자 3">
            <a:extLst>
              <a:ext uri="{FF2B5EF4-FFF2-40B4-BE49-F238E27FC236}">
                <a16:creationId xmlns:a16="http://schemas.microsoft.com/office/drawing/2014/main" id="{2CE836BF-7C59-4EEF-87CF-7BA5870029A4}"/>
              </a:ext>
            </a:extLst>
          </p:cNvPr>
          <p:cNvSpPr/>
          <p:nvPr/>
        </p:nvSpPr>
        <p:spPr>
          <a:xfrm flipV="1">
            <a:off x="2784348" y="0"/>
            <a:ext cx="6623304" cy="6623304"/>
          </a:xfrm>
          <a:prstGeom prst="flowChart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3CF2099-22FB-4886-BC23-6BE1B2943A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UNITY TERPROJECT</a:t>
            </a:r>
            <a:br>
              <a:rPr lang="en-US" altLang="ko-KR" sz="5400" dirty="0"/>
            </a:br>
            <a:r>
              <a:rPr lang="en-US" altLang="ko-KR" sz="4400" dirty="0"/>
              <a:t>-Dungeon Exodus-</a:t>
            </a:r>
            <a:endParaRPr lang="ko-KR" altLang="en-US" sz="5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F07602-4E47-4FA0-AF56-A108EA974B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6710"/>
            <a:ext cx="9144000" cy="1655762"/>
          </a:xfrm>
        </p:spPr>
        <p:txBody>
          <a:bodyPr/>
          <a:lstStyle/>
          <a:p>
            <a:r>
              <a:rPr lang="ko-KR" altLang="en-US" dirty="0"/>
              <a:t>이동규 </a:t>
            </a:r>
            <a:endParaRPr lang="en-US" altLang="ko-KR" dirty="0"/>
          </a:p>
          <a:p>
            <a:r>
              <a:rPr lang="ko-KR" altLang="en-US" dirty="0"/>
              <a:t>이예림 </a:t>
            </a:r>
            <a:r>
              <a:rPr lang="en-US" altLang="ko-KR" dirty="0"/>
              <a:t>2018182027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DBD83E-5BCD-4ADD-A898-532657CB3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D9DA83-AD6A-4F88-817C-90994238D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32929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3AE36-FD20-42AF-B418-D84630798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99F5AC-94C7-44DF-95E2-704BC9D86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64356"/>
            <a:ext cx="10949271" cy="4912607"/>
          </a:xfrm>
        </p:spPr>
        <p:txBody>
          <a:bodyPr/>
          <a:lstStyle/>
          <a:p>
            <a:r>
              <a:rPr lang="ko-KR" altLang="en-US" dirty="0"/>
              <a:t>게임 이름</a:t>
            </a:r>
            <a:r>
              <a:rPr lang="en-US" altLang="ko-KR" dirty="0"/>
              <a:t>: Dungeon Exodus</a:t>
            </a:r>
          </a:p>
          <a:p>
            <a:r>
              <a:rPr lang="ko-KR" altLang="en-US" dirty="0"/>
              <a:t>장르</a:t>
            </a:r>
            <a:r>
              <a:rPr lang="en-US" altLang="ko-KR" dirty="0"/>
              <a:t>: </a:t>
            </a:r>
            <a:r>
              <a:rPr lang="ko-KR" altLang="en-US" dirty="0"/>
              <a:t>퍼즐게임</a:t>
            </a:r>
            <a:endParaRPr lang="en-US" altLang="ko-KR" dirty="0"/>
          </a:p>
          <a:p>
            <a:r>
              <a:rPr lang="ko-KR" altLang="en-US" dirty="0"/>
              <a:t>뷰</a:t>
            </a:r>
            <a:r>
              <a:rPr lang="en-US" altLang="ko-KR" dirty="0"/>
              <a:t>: TPS </a:t>
            </a:r>
          </a:p>
          <a:p>
            <a:r>
              <a:rPr lang="ko-KR" altLang="en-US" dirty="0"/>
              <a:t>조작방법</a:t>
            </a:r>
            <a:endParaRPr lang="en-US" altLang="ko-KR" dirty="0"/>
          </a:p>
          <a:p>
            <a:pPr lvl="1"/>
            <a:r>
              <a:rPr lang="ko-KR" altLang="en-US" dirty="0"/>
              <a:t>방향키 </a:t>
            </a:r>
            <a:r>
              <a:rPr lang="en-US" altLang="ko-KR" dirty="0"/>
              <a:t>: WASD</a:t>
            </a:r>
          </a:p>
          <a:p>
            <a:pPr lvl="1"/>
            <a:r>
              <a:rPr lang="ko-KR" altLang="en-US" dirty="0"/>
              <a:t>마우스 </a:t>
            </a:r>
            <a:r>
              <a:rPr lang="en-US" altLang="ko-KR" dirty="0"/>
              <a:t>: </a:t>
            </a:r>
            <a:r>
              <a:rPr lang="ko-KR" altLang="en-US" dirty="0"/>
              <a:t>시야 회전 </a:t>
            </a:r>
            <a:endParaRPr lang="en-US" altLang="ko-KR" dirty="0"/>
          </a:p>
          <a:p>
            <a:pPr lvl="1"/>
            <a:r>
              <a:rPr lang="ko-KR" altLang="en-US" dirty="0"/>
              <a:t>마우스 </a:t>
            </a:r>
            <a:r>
              <a:rPr lang="ko-KR" altLang="en-US" dirty="0" err="1"/>
              <a:t>좌클릭</a:t>
            </a:r>
            <a:r>
              <a:rPr lang="en-US" altLang="ko-KR" dirty="0"/>
              <a:t>: </a:t>
            </a:r>
            <a:r>
              <a:rPr lang="ko-KR" altLang="en-US" dirty="0"/>
              <a:t>물체 선택</a:t>
            </a:r>
            <a:endParaRPr lang="en-US" altLang="ko-KR" dirty="0"/>
          </a:p>
          <a:p>
            <a:pPr lvl="1"/>
            <a:r>
              <a:rPr lang="en-US" altLang="ko-KR" dirty="0"/>
              <a:t>E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Q : </a:t>
            </a:r>
            <a:r>
              <a:rPr lang="ko-KR" altLang="en-US" dirty="0"/>
              <a:t>거울</a:t>
            </a:r>
            <a:r>
              <a:rPr lang="en-US" altLang="ko-KR" dirty="0"/>
              <a:t> </a:t>
            </a:r>
            <a:r>
              <a:rPr lang="ko-KR" altLang="en-US" dirty="0"/>
              <a:t>회전</a:t>
            </a:r>
            <a:endParaRPr lang="en-US" altLang="ko-KR" dirty="0"/>
          </a:p>
          <a:p>
            <a:pPr lvl="1"/>
            <a:r>
              <a:rPr lang="ko-KR" altLang="en-US" dirty="0"/>
              <a:t>블록 이동</a:t>
            </a:r>
            <a:r>
              <a:rPr lang="en-US" altLang="ko-KR" dirty="0"/>
              <a:t>: </a:t>
            </a:r>
            <a:r>
              <a:rPr lang="ko-KR" altLang="en-US" dirty="0" err="1"/>
              <a:t>좌클릭</a:t>
            </a:r>
            <a:r>
              <a:rPr lang="ko-KR" altLang="en-US" dirty="0"/>
              <a:t> </a:t>
            </a:r>
            <a:r>
              <a:rPr lang="ko-KR" altLang="en-US" dirty="0" err="1"/>
              <a:t>누른채로</a:t>
            </a:r>
            <a:r>
              <a:rPr lang="ko-KR" altLang="en-US" dirty="0"/>
              <a:t> </a:t>
            </a:r>
            <a:r>
              <a:rPr lang="ko-KR" altLang="en-US" dirty="0" err="1"/>
              <a:t>앞키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028" name="Picture 4" descr="데바데 1월 시즌 한국섭 복귀 후 하이라이트 - YouTube">
            <a:extLst>
              <a:ext uri="{FF2B5EF4-FFF2-40B4-BE49-F238E27FC236}">
                <a16:creationId xmlns:a16="http://schemas.microsoft.com/office/drawing/2014/main" id="{907D4574-C07D-4498-B5B7-0E062F7BC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458" y="1219472"/>
            <a:ext cx="5508978" cy="30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393E131-E112-4DCA-8415-E87E0CDCD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Dungeon Exodus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E5C0D5-35D0-4CF4-936F-D8F1EACC5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28B6025-1955-4164-908D-707B33CABBBD}"/>
              </a:ext>
            </a:extLst>
          </p:cNvPr>
          <p:cNvSpPr/>
          <p:nvPr/>
        </p:nvSpPr>
        <p:spPr>
          <a:xfrm>
            <a:off x="8149590" y="4776157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W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B3419FD-FE46-4E62-81C4-C1FA9FF13BCE}"/>
              </a:ext>
            </a:extLst>
          </p:cNvPr>
          <p:cNvSpPr/>
          <p:nvPr/>
        </p:nvSpPr>
        <p:spPr>
          <a:xfrm>
            <a:off x="8149590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S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0FFD146-8896-4CCF-83D4-238A2D325587}"/>
              </a:ext>
            </a:extLst>
          </p:cNvPr>
          <p:cNvSpPr/>
          <p:nvPr/>
        </p:nvSpPr>
        <p:spPr>
          <a:xfrm>
            <a:off x="7658863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A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A0D2BA4-C802-49A7-8BFE-F92C1A9ED7B0}"/>
              </a:ext>
            </a:extLst>
          </p:cNvPr>
          <p:cNvSpPr/>
          <p:nvPr/>
        </p:nvSpPr>
        <p:spPr>
          <a:xfrm>
            <a:off x="8643366" y="5274505"/>
            <a:ext cx="420624" cy="420624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D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1ED6789-D6CE-454E-8DB2-1B6B6A72CEDE}"/>
              </a:ext>
            </a:extLst>
          </p:cNvPr>
          <p:cNvSpPr/>
          <p:nvPr/>
        </p:nvSpPr>
        <p:spPr>
          <a:xfrm>
            <a:off x="7649719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Q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6996AB9-51BB-447C-A832-9FDD82F2CFCB}"/>
              </a:ext>
            </a:extLst>
          </p:cNvPr>
          <p:cNvSpPr/>
          <p:nvPr/>
        </p:nvSpPr>
        <p:spPr>
          <a:xfrm>
            <a:off x="8643366" y="4776157"/>
            <a:ext cx="420624" cy="42062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scene3d>
            <a:camera prst="obliqueBottomLef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E</a:t>
            </a:r>
            <a:endParaRPr lang="ko-KR" altLang="en-US" dirty="0">
              <a:solidFill>
                <a:schemeClr val="tx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1" name="순서도: 지연 10">
            <a:extLst>
              <a:ext uri="{FF2B5EF4-FFF2-40B4-BE49-F238E27FC236}">
                <a16:creationId xmlns:a16="http://schemas.microsoft.com/office/drawing/2014/main" id="{373B5A38-DCEC-4BE7-A807-5035EAC4FDD2}"/>
              </a:ext>
            </a:extLst>
          </p:cNvPr>
          <p:cNvSpPr/>
          <p:nvPr/>
        </p:nvSpPr>
        <p:spPr>
          <a:xfrm rot="5400000">
            <a:off x="9554895" y="5141159"/>
            <a:ext cx="612648" cy="642747"/>
          </a:xfrm>
          <a:prstGeom prst="flowChartDelay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부분 원형 11">
            <a:extLst>
              <a:ext uri="{FF2B5EF4-FFF2-40B4-BE49-F238E27FC236}">
                <a16:creationId xmlns:a16="http://schemas.microsoft.com/office/drawing/2014/main" id="{21BA18C8-C703-4973-9E35-DFD657F08AE3}"/>
              </a:ext>
            </a:extLst>
          </p:cNvPr>
          <p:cNvSpPr/>
          <p:nvPr/>
        </p:nvSpPr>
        <p:spPr>
          <a:xfrm>
            <a:off x="9539846" y="4807032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부분 원형 20">
            <a:extLst>
              <a:ext uri="{FF2B5EF4-FFF2-40B4-BE49-F238E27FC236}">
                <a16:creationId xmlns:a16="http://schemas.microsoft.com/office/drawing/2014/main" id="{8D629A63-0E0F-4850-ABBE-50FB543F19B1}"/>
              </a:ext>
            </a:extLst>
          </p:cNvPr>
          <p:cNvSpPr/>
          <p:nvPr/>
        </p:nvSpPr>
        <p:spPr>
          <a:xfrm flipH="1">
            <a:off x="9569945" y="4808765"/>
            <a:ext cx="612648" cy="628631"/>
          </a:xfrm>
          <a:prstGeom prst="pie">
            <a:avLst>
              <a:gd name="adj1" fmla="val 10843676"/>
              <a:gd name="adj2" fmla="val 1620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84541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5429751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8" y="3514098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3" y="5200025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377996 w 1667606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159100" y="539713"/>
                  <a:pt x="-230056" y="482255"/>
                  <a:pt x="-377996" y="632421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57787" y="475538"/>
                  <a:pt x="-248326" y="536493"/>
                  <a:pt x="-377996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색의 빛을 </a:t>
            </a:r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빛추면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회전할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4F7C199-50A6-4B84-8CCE-8AE3A39D5B75}"/>
              </a:ext>
            </a:extLst>
          </p:cNvPr>
          <p:cNvSpPr txBox="1"/>
          <p:nvPr/>
        </p:nvSpPr>
        <p:spPr>
          <a:xfrm>
            <a:off x="430496" y="1075439"/>
            <a:ext cx="10719267" cy="5632311"/>
          </a:xfrm>
          <a:prstGeom prst="rect">
            <a:avLst/>
          </a:prstGeom>
          <a:solidFill>
            <a:schemeClr val="bg1">
              <a:lumMod val="75000"/>
              <a:alpha val="84000"/>
            </a:schemeClr>
          </a:solidFill>
        </p:spPr>
        <p:txBody>
          <a:bodyPr wrap="square">
            <a:spAutoFit/>
          </a:bodyPr>
          <a:lstStyle/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endParaRPr lang="en-US" altLang="ko-KR" sz="4000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56AF169-8F05-4545-90B6-24749A8BA436}"/>
              </a:ext>
            </a:extLst>
          </p:cNvPr>
          <p:cNvSpPr txBox="1"/>
          <p:nvPr/>
        </p:nvSpPr>
        <p:spPr>
          <a:xfrm>
            <a:off x="392621" y="3025372"/>
            <a:ext cx="10749211" cy="1323439"/>
          </a:xfrm>
          <a:prstGeom prst="rect">
            <a:avLst/>
          </a:prstGeom>
          <a:solidFill>
            <a:schemeClr val="bg2">
              <a:lumMod val="50000"/>
              <a:alpha val="84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빛을 활용해 오브젝트를 작동시키거나 </a:t>
            </a:r>
            <a:br>
              <a:rPr lang="en-US" altLang="ko-KR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</a:b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피해 문을 열어 </a:t>
            </a:r>
            <a:r>
              <a:rPr lang="ko-KR" altLang="en-US" sz="4000" dirty="0" err="1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맵을</a:t>
            </a:r>
            <a:r>
              <a:rPr lang="ko-KR" altLang="en-US" sz="4000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탈출하는 게임</a:t>
            </a:r>
          </a:p>
        </p:txBody>
      </p:sp>
      <p:sp>
        <p:nvSpPr>
          <p:cNvPr id="25" name="바닥글 개체 틀 24">
            <a:extLst>
              <a:ext uri="{FF2B5EF4-FFF2-40B4-BE49-F238E27FC236}">
                <a16:creationId xmlns:a16="http://schemas.microsoft.com/office/drawing/2014/main" id="{560D0205-71B2-4CCE-98C8-8E3204E8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D0106506-22FF-408C-8B03-40EE46B05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40679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71AFB-EC26-4C00-8BC9-F6E354C3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기본 메커니즘 </a:t>
            </a:r>
            <a:r>
              <a:rPr lang="en-US" altLang="ko-KR" dirty="0"/>
              <a:t>			– </a:t>
            </a:r>
            <a:r>
              <a:rPr lang="ko-KR" altLang="en-US" dirty="0"/>
              <a:t>오브젝트 소개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C1475D2-F44E-46E0-9495-5059D760EA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39338"/>
              </p:ext>
            </p:extLst>
          </p:nvPr>
        </p:nvGraphicFramePr>
        <p:xfrm>
          <a:off x="422564" y="1105408"/>
          <a:ext cx="10719268" cy="55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145">
                  <a:extLst>
                    <a:ext uri="{9D8B030D-6E8A-4147-A177-3AD203B41FA5}">
                      <a16:colId xmlns:a16="http://schemas.microsoft.com/office/drawing/2014/main" val="3162325909"/>
                    </a:ext>
                  </a:extLst>
                </a:gridCol>
                <a:gridCol w="778179">
                  <a:extLst>
                    <a:ext uri="{9D8B030D-6E8A-4147-A177-3AD203B41FA5}">
                      <a16:colId xmlns:a16="http://schemas.microsoft.com/office/drawing/2014/main" val="348128235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228111523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6508268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87841170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244212735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07376174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4242799649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1269865541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766389234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900971317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676799546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535476270"/>
                    </a:ext>
                  </a:extLst>
                </a:gridCol>
                <a:gridCol w="765662">
                  <a:extLst>
                    <a:ext uri="{9D8B030D-6E8A-4147-A177-3AD203B41FA5}">
                      <a16:colId xmlns:a16="http://schemas.microsoft.com/office/drawing/2014/main" val="3383899601"/>
                    </a:ext>
                  </a:extLst>
                </a:gridCol>
              </a:tblGrid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000379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5153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721290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player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14476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블럭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815641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584163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113452"/>
                  </a:ext>
                </a:extLst>
              </a:tr>
              <a:tr h="69651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777378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A49F47B3-02F0-4581-AE44-5912EB4D9F86}"/>
              </a:ext>
            </a:extLst>
          </p:cNvPr>
          <p:cNvSpPr/>
          <p:nvPr/>
        </p:nvSpPr>
        <p:spPr>
          <a:xfrm>
            <a:off x="2061218" y="5349790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5FDEC0F-B0F6-48D8-BB80-A42FC603B431}"/>
              </a:ext>
            </a:extLst>
          </p:cNvPr>
          <p:cNvSpPr/>
          <p:nvPr/>
        </p:nvSpPr>
        <p:spPr>
          <a:xfrm>
            <a:off x="2816226" y="250519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2805537-72F6-40A9-8C9D-9B3A67352253}"/>
              </a:ext>
            </a:extLst>
          </p:cNvPr>
          <p:cNvSpPr/>
          <p:nvPr/>
        </p:nvSpPr>
        <p:spPr>
          <a:xfrm>
            <a:off x="8227123" y="5352146"/>
            <a:ext cx="562063" cy="582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511625-74E9-4616-9808-C8155A780B10}"/>
              </a:ext>
            </a:extLst>
          </p:cNvPr>
          <p:cNvSpPr/>
          <p:nvPr/>
        </p:nvSpPr>
        <p:spPr>
          <a:xfrm>
            <a:off x="4261936" y="2505192"/>
            <a:ext cx="747562" cy="275923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button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87756956-3CCA-42FE-B9D2-5CE3B0D3E675}"/>
              </a:ext>
            </a:extLst>
          </p:cNvPr>
          <p:cNvSpPr/>
          <p:nvPr/>
        </p:nvSpPr>
        <p:spPr>
          <a:xfrm>
            <a:off x="2061218" y="1170487"/>
            <a:ext cx="562063" cy="4498331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2AA8397-9235-4682-B76A-C056531C4E04}"/>
              </a:ext>
            </a:extLst>
          </p:cNvPr>
          <p:cNvSpPr/>
          <p:nvPr/>
        </p:nvSpPr>
        <p:spPr>
          <a:xfrm>
            <a:off x="2816227" y="2749449"/>
            <a:ext cx="562063" cy="3184312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665AF4C0-38C1-4407-AEDE-098E71724C3B}"/>
              </a:ext>
            </a:extLst>
          </p:cNvPr>
          <p:cNvSpPr/>
          <p:nvPr/>
        </p:nvSpPr>
        <p:spPr>
          <a:xfrm rot="16200000">
            <a:off x="6334161" y="3717762"/>
            <a:ext cx="582505" cy="3865214"/>
          </a:xfrm>
          <a:prstGeom prst="flowChartProcess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E62E9CC-65F5-4360-A682-36A53A1C4FDB}"/>
              </a:ext>
            </a:extLst>
          </p:cNvPr>
          <p:cNvSpPr/>
          <p:nvPr/>
        </p:nvSpPr>
        <p:spPr>
          <a:xfrm>
            <a:off x="5890323" y="4683498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3E7E8069-10E7-4B3A-B5CB-E0682ABF9E38}"/>
              </a:ext>
            </a:extLst>
          </p:cNvPr>
          <p:cNvSpPr/>
          <p:nvPr/>
        </p:nvSpPr>
        <p:spPr>
          <a:xfrm>
            <a:off x="5889393" y="3618086"/>
            <a:ext cx="562063" cy="1377568"/>
          </a:xfrm>
          <a:prstGeom prst="flowChartProcess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09838B-0512-4BED-AB97-C111B0C0E4FC}"/>
              </a:ext>
            </a:extLst>
          </p:cNvPr>
          <p:cNvSpPr/>
          <p:nvPr/>
        </p:nvSpPr>
        <p:spPr>
          <a:xfrm>
            <a:off x="8186107" y="2576182"/>
            <a:ext cx="562063" cy="5825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4CCB210-CDB0-4FE3-88E6-1F4C12DE9799}"/>
              </a:ext>
            </a:extLst>
          </p:cNvPr>
          <p:cNvSpPr/>
          <p:nvPr/>
        </p:nvSpPr>
        <p:spPr>
          <a:xfrm>
            <a:off x="8186106" y="2862036"/>
            <a:ext cx="562063" cy="2037680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389B74-0B7F-4DD2-8C2C-47C63A106B1A}"/>
              </a:ext>
            </a:extLst>
          </p:cNvPr>
          <p:cNvSpPr/>
          <p:nvPr/>
        </p:nvSpPr>
        <p:spPr>
          <a:xfrm rot="16200000">
            <a:off x="4271697" y="5600731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625D05-CDB1-4660-9A73-61ABD24BF8B7}"/>
              </a:ext>
            </a:extLst>
          </p:cNvPr>
          <p:cNvSpPr/>
          <p:nvPr/>
        </p:nvSpPr>
        <p:spPr>
          <a:xfrm>
            <a:off x="5792443" y="3514098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2C9787C-F962-4E58-A641-B71639A2AC8B}"/>
              </a:ext>
            </a:extLst>
          </p:cNvPr>
          <p:cNvSpPr/>
          <p:nvPr/>
        </p:nvSpPr>
        <p:spPr>
          <a:xfrm>
            <a:off x="8097516" y="4891666"/>
            <a:ext cx="738231" cy="1039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0E3C4-06EC-4B49-978C-6F2C270E2CF3}"/>
              </a:ext>
            </a:extLst>
          </p:cNvPr>
          <p:cNvSpPr/>
          <p:nvPr/>
        </p:nvSpPr>
        <p:spPr>
          <a:xfrm>
            <a:off x="3482683" y="2056064"/>
            <a:ext cx="765266" cy="106155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7DA2E1-7145-48F8-A2C6-37BAE86B8F0B}"/>
              </a:ext>
            </a:extLst>
          </p:cNvPr>
          <p:cNvSpPr/>
          <p:nvPr/>
        </p:nvSpPr>
        <p:spPr>
          <a:xfrm>
            <a:off x="6564228" y="2513264"/>
            <a:ext cx="738231" cy="2678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pic>
        <p:nvPicPr>
          <p:cNvPr id="21" name="그래픽 20" descr="오래된 열쇠">
            <a:extLst>
              <a:ext uri="{FF2B5EF4-FFF2-40B4-BE49-F238E27FC236}">
                <a16:creationId xmlns:a16="http://schemas.microsoft.com/office/drawing/2014/main" id="{E051AFFF-E0C5-49FE-8E63-14813959E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8190" y="5349789"/>
            <a:ext cx="582504" cy="582504"/>
          </a:xfrm>
          <a:prstGeom prst="rect">
            <a:avLst/>
          </a:prstGeom>
        </p:spPr>
      </p:pic>
      <p:pic>
        <p:nvPicPr>
          <p:cNvPr id="22" name="그래픽 21" descr="자물쇠">
            <a:extLst>
              <a:ext uri="{FF2B5EF4-FFF2-40B4-BE49-F238E27FC236}">
                <a16:creationId xmlns:a16="http://schemas.microsoft.com/office/drawing/2014/main" id="{9B1A5625-C6E1-4CE4-B363-C984E1E6B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46754" y="5283610"/>
            <a:ext cx="685265" cy="685265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BCF2B4EF-AA9E-40A1-925F-E6870817677F}"/>
              </a:ext>
            </a:extLst>
          </p:cNvPr>
          <p:cNvCxnSpPr>
            <a:cxnSpLocks/>
            <a:stCxn id="8" idx="2"/>
            <a:endCxn id="19" idx="2"/>
          </p:cNvCxnSpPr>
          <p:nvPr/>
        </p:nvCxnSpPr>
        <p:spPr>
          <a:xfrm rot="5400000" flipH="1">
            <a:off x="3941069" y="2086467"/>
            <a:ext cx="618896" cy="770401"/>
          </a:xfrm>
          <a:prstGeom prst="bentConnector3">
            <a:avLst>
              <a:gd name="adj1" fmla="val -36937"/>
            </a:avLst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F63D84-B09E-4DC1-A0F3-93634A4965E3}"/>
              </a:ext>
            </a:extLst>
          </p:cNvPr>
          <p:cNvSpPr/>
          <p:nvPr/>
        </p:nvSpPr>
        <p:spPr>
          <a:xfrm>
            <a:off x="7311790" y="2513264"/>
            <a:ext cx="768539" cy="2678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2C83E09-DDCD-4428-A5D4-66EA9B036637}"/>
              </a:ext>
            </a:extLst>
          </p:cNvPr>
          <p:cNvCxnSpPr>
            <a:cxnSpLocks/>
            <a:stCxn id="10" idx="0"/>
            <a:endCxn id="10" idx="2"/>
          </p:cNvCxnSpPr>
          <p:nvPr/>
        </p:nvCxnSpPr>
        <p:spPr>
          <a:xfrm>
            <a:off x="3097259" y="2749449"/>
            <a:ext cx="0" cy="3184312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50C97-D8D9-4E20-8658-619138A15C06}"/>
              </a:ext>
            </a:extLst>
          </p:cNvPr>
          <p:cNvCxnSpPr>
            <a:cxnSpLocks/>
            <a:stCxn id="9" idx="2"/>
          </p:cNvCxnSpPr>
          <p:nvPr/>
        </p:nvCxnSpPr>
        <p:spPr>
          <a:xfrm flipV="1">
            <a:off x="2342250" y="1170487"/>
            <a:ext cx="0" cy="449833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EE5930C-8368-46C6-9685-09DB4EFBAA95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6170425" y="3618086"/>
            <a:ext cx="0" cy="13775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D554AB6-785E-472D-919F-766F3B8702CA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8466632" y="2862035"/>
            <a:ext cx="506" cy="2037681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562796-90ED-4129-8053-6FC3B275C441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flipH="1">
            <a:off x="4692807" y="5650368"/>
            <a:ext cx="3865214" cy="235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설명선: 선 58">
            <a:extLst>
              <a:ext uri="{FF2B5EF4-FFF2-40B4-BE49-F238E27FC236}">
                <a16:creationId xmlns:a16="http://schemas.microsoft.com/office/drawing/2014/main" id="{C52277C5-0202-49EA-8424-250BD44698BF}"/>
              </a:ext>
            </a:extLst>
          </p:cNvPr>
          <p:cNvSpPr/>
          <p:nvPr/>
        </p:nvSpPr>
        <p:spPr>
          <a:xfrm>
            <a:off x="1017395" y="200960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22517 w 1667606"/>
              <a:gd name="connsiteY1" fmla="*/ 0 h 852434"/>
              <a:gd name="connsiteX2" fmla="*/ 1111737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09168 h 852434"/>
              <a:gd name="connsiteX5" fmla="*/ 1667606 w 1667606"/>
              <a:gd name="connsiteY5" fmla="*/ 852434 h 852434"/>
              <a:gd name="connsiteX6" fmla="*/ 1111737 w 1667606"/>
              <a:gd name="connsiteY6" fmla="*/ 852434 h 852434"/>
              <a:gd name="connsiteX7" fmla="*/ 53919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43266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92890 w 1667606"/>
              <a:gd name="connsiteY1" fmla="*/ 766400 h 852434"/>
              <a:gd name="connsiteX2" fmla="*/ -210035 w 1667606"/>
              <a:gd name="connsiteY2" fmla="*/ 115493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82694" y="-49509"/>
                  <a:pt x="408158" y="29840"/>
                  <a:pt x="522517" y="0"/>
                </a:cubicBezTo>
                <a:cubicBezTo>
                  <a:pt x="636876" y="-29840"/>
                  <a:pt x="983354" y="43503"/>
                  <a:pt x="1111737" y="0"/>
                </a:cubicBezTo>
                <a:cubicBezTo>
                  <a:pt x="1240120" y="-43503"/>
                  <a:pt x="1460881" y="40141"/>
                  <a:pt x="1667606" y="0"/>
                </a:cubicBezTo>
                <a:cubicBezTo>
                  <a:pt x="1709109" y="99410"/>
                  <a:pt x="1638831" y="284482"/>
                  <a:pt x="1667606" y="409168"/>
                </a:cubicBezTo>
                <a:cubicBezTo>
                  <a:pt x="1696381" y="533854"/>
                  <a:pt x="1616367" y="700844"/>
                  <a:pt x="1667606" y="852434"/>
                </a:cubicBezTo>
                <a:cubicBezTo>
                  <a:pt x="1477413" y="892651"/>
                  <a:pt x="1358664" y="789212"/>
                  <a:pt x="1111737" y="852434"/>
                </a:cubicBezTo>
                <a:cubicBezTo>
                  <a:pt x="864810" y="915656"/>
                  <a:pt x="764203" y="844832"/>
                  <a:pt x="539193" y="852434"/>
                </a:cubicBezTo>
                <a:cubicBezTo>
                  <a:pt x="314183" y="860036"/>
                  <a:pt x="130195" y="844945"/>
                  <a:pt x="0" y="852434"/>
                </a:cubicBezTo>
                <a:cubicBezTo>
                  <a:pt x="-11114" y="673799"/>
                  <a:pt x="4110" y="646684"/>
                  <a:pt x="0" y="443266"/>
                </a:cubicBezTo>
                <a:cubicBezTo>
                  <a:pt x="-4110" y="239848"/>
                  <a:pt x="37220" y="146706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133" y="493879"/>
                  <a:pt x="-50569" y="594352"/>
                  <a:pt x="-92890" y="766400"/>
                </a:cubicBezTo>
                <a:cubicBezTo>
                  <a:pt x="-135211" y="938448"/>
                  <a:pt x="-217232" y="1034722"/>
                  <a:pt x="-210035" y="115493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135723" y="-19139"/>
                  <a:pt x="389151" y="22686"/>
                  <a:pt x="505840" y="0"/>
                </a:cubicBezTo>
                <a:cubicBezTo>
                  <a:pt x="622529" y="-22686"/>
                  <a:pt x="956265" y="35521"/>
                  <a:pt x="1078385" y="0"/>
                </a:cubicBezTo>
                <a:cubicBezTo>
                  <a:pt x="1200506" y="-35521"/>
                  <a:pt x="1491429" y="51736"/>
                  <a:pt x="1667606" y="0"/>
                </a:cubicBezTo>
                <a:cubicBezTo>
                  <a:pt x="1696888" y="132206"/>
                  <a:pt x="1630265" y="218329"/>
                  <a:pt x="1667606" y="400644"/>
                </a:cubicBezTo>
                <a:cubicBezTo>
                  <a:pt x="1704947" y="582959"/>
                  <a:pt x="1660918" y="681940"/>
                  <a:pt x="1667606" y="852434"/>
                </a:cubicBezTo>
                <a:cubicBezTo>
                  <a:pt x="1526632" y="904290"/>
                  <a:pt x="1310411" y="827145"/>
                  <a:pt x="1111737" y="852434"/>
                </a:cubicBezTo>
                <a:cubicBezTo>
                  <a:pt x="913063" y="877723"/>
                  <a:pt x="687439" y="815220"/>
                  <a:pt x="572545" y="852434"/>
                </a:cubicBezTo>
                <a:cubicBezTo>
                  <a:pt x="457651" y="889648"/>
                  <a:pt x="219065" y="834376"/>
                  <a:pt x="0" y="852434"/>
                </a:cubicBezTo>
                <a:cubicBezTo>
                  <a:pt x="-48916" y="728098"/>
                  <a:pt x="7510" y="519275"/>
                  <a:pt x="0" y="434741"/>
                </a:cubicBezTo>
                <a:cubicBezTo>
                  <a:pt x="-7510" y="350207"/>
                  <a:pt x="43401" y="215962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11420" y="586477"/>
                  <a:pt x="-93678" y="617950"/>
                  <a:pt x="-97484" y="781637"/>
                </a:cubicBezTo>
                <a:cubicBezTo>
                  <a:pt x="-101290" y="945324"/>
                  <a:pt x="-170376" y="999426"/>
                  <a:pt x="-210035" y="1154937"/>
                </a:cubicBezTo>
              </a:path>
            </a:pathLst>
          </a:custGeom>
          <a:solidFill>
            <a:srgbClr val="DBDBDB"/>
          </a:solidFill>
          <a:ln w="3810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978860433">
                  <a:prstGeom prst="borderCallout1">
                    <a:avLst>
                      <a:gd name="adj1" fmla="val 46115"/>
                      <a:gd name="adj2" fmla="val 1179"/>
                      <a:gd name="adj3" fmla="val 135487"/>
                      <a:gd name="adj4" fmla="val -12595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감시탑에서 나오는 빛에 맞으면 죽는다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0" name="설명선: 선 59">
            <a:extLst>
              <a:ext uri="{FF2B5EF4-FFF2-40B4-BE49-F238E27FC236}">
                <a16:creationId xmlns:a16="http://schemas.microsoft.com/office/drawing/2014/main" id="{548760FB-0090-4EE5-8A29-BF439FFEB9F5}"/>
              </a:ext>
            </a:extLst>
          </p:cNvPr>
          <p:cNvSpPr/>
          <p:nvPr/>
        </p:nvSpPr>
        <p:spPr>
          <a:xfrm>
            <a:off x="3950048" y="3514098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감시탑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빛을 직선으로 쏘고 장애물에 막히지 않는 한 직진한다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1" name="설명선: 선 60">
            <a:extLst>
              <a:ext uri="{FF2B5EF4-FFF2-40B4-BE49-F238E27FC236}">
                <a16:creationId xmlns:a16="http://schemas.microsoft.com/office/drawing/2014/main" id="{9C82B84C-82AF-4356-A494-5CCF7E0658E2}"/>
              </a:ext>
            </a:extLst>
          </p:cNvPr>
          <p:cNvSpPr/>
          <p:nvPr/>
        </p:nvSpPr>
        <p:spPr>
          <a:xfrm>
            <a:off x="2244563" y="5200025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229591 w 1667606"/>
              <a:gd name="connsiteY1" fmla="*/ -15240 h 852434"/>
              <a:gd name="connsiteX2" fmla="*/ -478844 w 1667606"/>
              <a:gd name="connsiteY2" fmla="*/ -423580 h 852434"/>
              <a:gd name="connsiteX3" fmla="*/ -751223 w 1667606"/>
              <a:gd name="connsiteY3" fmla="*/ -869807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93578" y="282601"/>
                  <a:pt x="-65315" y="152554"/>
                  <a:pt x="-229591" y="-15240"/>
                </a:cubicBezTo>
                <a:cubicBezTo>
                  <a:pt x="-393867" y="-183034"/>
                  <a:pt x="-387341" y="-310433"/>
                  <a:pt x="-478844" y="-423580"/>
                </a:cubicBezTo>
                <a:cubicBezTo>
                  <a:pt x="-570347" y="-536727"/>
                  <a:pt x="-627514" y="-730467"/>
                  <a:pt x="-751223" y="-869807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118316" y="241469"/>
                  <a:pt x="-102537" y="108444"/>
                  <a:pt x="-214174" y="10018"/>
                </a:cubicBezTo>
                <a:cubicBezTo>
                  <a:pt x="-325811" y="-88408"/>
                  <a:pt x="-338507" y="-238481"/>
                  <a:pt x="-471135" y="-410951"/>
                </a:cubicBezTo>
                <a:cubicBezTo>
                  <a:pt x="-603763" y="-583421"/>
                  <a:pt x="-617485" y="-656525"/>
                  <a:pt x="-751223" y="-869807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-102038"/>
                      <a:gd name="adj4" fmla="val -45048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블록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오직 밀기로만 움직일 수 있으며 빛을 막을 수 있다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2" name="설명선: 선 61">
            <a:extLst>
              <a:ext uri="{FF2B5EF4-FFF2-40B4-BE49-F238E27FC236}">
                <a16:creationId xmlns:a16="http://schemas.microsoft.com/office/drawing/2014/main" id="{BB4B6849-B81C-4768-BAC5-70D6A0CA8927}"/>
              </a:ext>
            </a:extLst>
          </p:cNvPr>
          <p:cNvSpPr/>
          <p:nvPr/>
        </p:nvSpPr>
        <p:spPr>
          <a:xfrm>
            <a:off x="5299298" y="2105497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9661 w 1667606"/>
              <a:gd name="connsiteY0" fmla="*/ 393100 h 852434"/>
              <a:gd name="connsiteX1" fmla="*/ -377996 w 1667606"/>
              <a:gd name="connsiteY1" fmla="*/ 632421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9661" y="393100"/>
                </a:moveTo>
                <a:cubicBezTo>
                  <a:pt x="-159100" y="539713"/>
                  <a:pt x="-230056" y="482255"/>
                  <a:pt x="-377996" y="632421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9661" y="393100"/>
                </a:moveTo>
                <a:cubicBezTo>
                  <a:pt x="-57787" y="475538"/>
                  <a:pt x="-248326" y="536493"/>
                  <a:pt x="-377996" y="632421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6115"/>
                      <a:gd name="adj2" fmla="val 1179"/>
                      <a:gd name="adj3" fmla="val 74190"/>
                      <a:gd name="adj4" fmla="val -22667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버튼의 색의 빛을 </a:t>
            </a:r>
            <a:r>
              <a:rPr lang="ko-KR" altLang="en-US" sz="1200" dirty="0" err="1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빛추면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연결된 문이 열린다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3" name="설명선: 선 62">
            <a:extLst>
              <a:ext uri="{FF2B5EF4-FFF2-40B4-BE49-F238E27FC236}">
                <a16:creationId xmlns:a16="http://schemas.microsoft.com/office/drawing/2014/main" id="{32010762-DB66-41A5-AB3D-5583FCB6A869}"/>
              </a:ext>
            </a:extLst>
          </p:cNvPr>
          <p:cNvSpPr/>
          <p:nvPr/>
        </p:nvSpPr>
        <p:spPr>
          <a:xfrm>
            <a:off x="6028453" y="3531803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1381928 w 1667606"/>
              <a:gd name="connsiteY0" fmla="*/ -8115 h 852434"/>
              <a:gd name="connsiteX1" fmla="*/ 1532703 w 1667606"/>
              <a:gd name="connsiteY1" fmla="*/ -364873 h 852434"/>
              <a:gd name="connsiteX2" fmla="*/ 1702726 w 1667606"/>
              <a:gd name="connsiteY2" fmla="*/ -76717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1381928" y="-8115"/>
                </a:moveTo>
                <a:cubicBezTo>
                  <a:pt x="1401380" y="-153111"/>
                  <a:pt x="1483149" y="-219471"/>
                  <a:pt x="1532703" y="-364873"/>
                </a:cubicBezTo>
                <a:cubicBezTo>
                  <a:pt x="1582257" y="-510275"/>
                  <a:pt x="1670531" y="-568699"/>
                  <a:pt x="1702726" y="-76717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1381928" y="-8115"/>
                </a:moveTo>
                <a:cubicBezTo>
                  <a:pt x="1415568" y="-127652"/>
                  <a:pt x="1481428" y="-212685"/>
                  <a:pt x="1532703" y="-364873"/>
                </a:cubicBezTo>
                <a:cubicBezTo>
                  <a:pt x="1583979" y="-517061"/>
                  <a:pt x="1665054" y="-665089"/>
                  <a:pt x="1702726" y="-76717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-952"/>
                      <a:gd name="adj2" fmla="val 82869"/>
                      <a:gd name="adj3" fmla="val -89998"/>
                      <a:gd name="adj4" fmla="val 102106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룬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룬 구역에 일정시간 이상 머물 경우 해당 룬의 색으로 바뀐다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4" name="설명선: 선 63">
            <a:extLst>
              <a:ext uri="{FF2B5EF4-FFF2-40B4-BE49-F238E27FC236}">
                <a16:creationId xmlns:a16="http://schemas.microsoft.com/office/drawing/2014/main" id="{6BDF1924-7954-449C-974A-5F9E1759A732}"/>
              </a:ext>
            </a:extLst>
          </p:cNvPr>
          <p:cNvSpPr/>
          <p:nvPr/>
        </p:nvSpPr>
        <p:spPr>
          <a:xfrm>
            <a:off x="9161537" y="4091226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952720 w 1667606"/>
              <a:gd name="connsiteY0" fmla="*/ 850303 h 852434"/>
              <a:gd name="connsiteX1" fmla="*/ 1371005 w 1667606"/>
              <a:gd name="connsiteY1" fmla="*/ 1054876 h 852434"/>
              <a:gd name="connsiteX2" fmla="*/ 1842688 w 1667606"/>
              <a:gd name="connsiteY2" fmla="*/ 128556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952720" y="850303"/>
                </a:moveTo>
                <a:cubicBezTo>
                  <a:pt x="1064173" y="873847"/>
                  <a:pt x="1247151" y="1023448"/>
                  <a:pt x="1371005" y="1054876"/>
                </a:cubicBezTo>
                <a:cubicBezTo>
                  <a:pt x="1494859" y="1086304"/>
                  <a:pt x="1661582" y="1198311"/>
                  <a:pt x="1842688" y="128556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952720" y="850303"/>
                </a:moveTo>
                <a:cubicBezTo>
                  <a:pt x="1049333" y="892312"/>
                  <a:pt x="1200287" y="1008463"/>
                  <a:pt x="1371005" y="1054876"/>
                </a:cubicBezTo>
                <a:cubicBezTo>
                  <a:pt x="1541723" y="1101289"/>
                  <a:pt x="1684803" y="1222685"/>
                  <a:pt x="1842688" y="128556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99750"/>
                      <a:gd name="adj2" fmla="val 57131"/>
                      <a:gd name="adj3" fmla="val 150811"/>
                      <a:gd name="adj4" fmla="val 110499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열쇠가 있어야 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해당 문을 열 수 있다</a:t>
            </a:r>
          </a:p>
        </p:txBody>
      </p:sp>
      <p:sp>
        <p:nvSpPr>
          <p:cNvPr id="65" name="설명선: 선 64">
            <a:extLst>
              <a:ext uri="{FF2B5EF4-FFF2-40B4-BE49-F238E27FC236}">
                <a16:creationId xmlns:a16="http://schemas.microsoft.com/office/drawing/2014/main" id="{A35815B5-F72C-41B2-8C2D-943562920543}"/>
              </a:ext>
            </a:extLst>
          </p:cNvPr>
          <p:cNvSpPr/>
          <p:nvPr/>
        </p:nvSpPr>
        <p:spPr>
          <a:xfrm>
            <a:off x="5778879" y="4536731"/>
            <a:ext cx="1667606" cy="852434"/>
          </a:xfrm>
          <a:custGeom>
            <a:avLst/>
            <a:gdLst>
              <a:gd name="connsiteX0" fmla="*/ 0 w 1667606"/>
              <a:gd name="connsiteY0" fmla="*/ 0 h 852434"/>
              <a:gd name="connsiteX1" fmla="*/ 539193 w 1667606"/>
              <a:gd name="connsiteY1" fmla="*/ 0 h 852434"/>
              <a:gd name="connsiteX2" fmla="*/ 1128413 w 1667606"/>
              <a:gd name="connsiteY2" fmla="*/ 0 h 852434"/>
              <a:gd name="connsiteX3" fmla="*/ 1667606 w 1667606"/>
              <a:gd name="connsiteY3" fmla="*/ 0 h 852434"/>
              <a:gd name="connsiteX4" fmla="*/ 1667606 w 1667606"/>
              <a:gd name="connsiteY4" fmla="*/ 434741 h 852434"/>
              <a:gd name="connsiteX5" fmla="*/ 1667606 w 1667606"/>
              <a:gd name="connsiteY5" fmla="*/ 852434 h 852434"/>
              <a:gd name="connsiteX6" fmla="*/ 1145089 w 1667606"/>
              <a:gd name="connsiteY6" fmla="*/ 852434 h 852434"/>
              <a:gd name="connsiteX7" fmla="*/ 622573 w 1667606"/>
              <a:gd name="connsiteY7" fmla="*/ 852434 h 852434"/>
              <a:gd name="connsiteX8" fmla="*/ 0 w 1667606"/>
              <a:gd name="connsiteY8" fmla="*/ 852434 h 852434"/>
              <a:gd name="connsiteX9" fmla="*/ 0 w 1667606"/>
              <a:gd name="connsiteY9" fmla="*/ 409168 h 852434"/>
              <a:gd name="connsiteX10" fmla="*/ 0 w 1667606"/>
              <a:gd name="connsiteY10" fmla="*/ 0 h 852434"/>
              <a:gd name="connsiteX0" fmla="*/ -45659 w 1667606"/>
              <a:gd name="connsiteY0" fmla="*/ 383766 h 852434"/>
              <a:gd name="connsiteX1" fmla="*/ -504450 w 1667606"/>
              <a:gd name="connsiteY1" fmla="*/ 640963 h 852434"/>
              <a:gd name="connsiteX2" fmla="*/ -1021809 w 1667606"/>
              <a:gd name="connsiteY2" fmla="*/ 930994 h 85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7606" h="852434" fill="none" extrusionOk="0">
                <a:moveTo>
                  <a:pt x="0" y="0"/>
                </a:moveTo>
                <a:cubicBezTo>
                  <a:pt x="173239" y="-42402"/>
                  <a:pt x="331876" y="781"/>
                  <a:pt x="539193" y="0"/>
                </a:cubicBezTo>
                <a:cubicBezTo>
                  <a:pt x="746510" y="-781"/>
                  <a:pt x="1004188" y="22427"/>
                  <a:pt x="1128413" y="0"/>
                </a:cubicBezTo>
                <a:cubicBezTo>
                  <a:pt x="1252638" y="-22427"/>
                  <a:pt x="1422670" y="37868"/>
                  <a:pt x="1667606" y="0"/>
                </a:cubicBezTo>
                <a:cubicBezTo>
                  <a:pt x="1671676" y="101749"/>
                  <a:pt x="1660798" y="298518"/>
                  <a:pt x="1667606" y="434741"/>
                </a:cubicBezTo>
                <a:cubicBezTo>
                  <a:pt x="1674414" y="570964"/>
                  <a:pt x="1649964" y="666397"/>
                  <a:pt x="1667606" y="852434"/>
                </a:cubicBezTo>
                <a:cubicBezTo>
                  <a:pt x="1548549" y="868565"/>
                  <a:pt x="1251630" y="806634"/>
                  <a:pt x="1145089" y="852434"/>
                </a:cubicBezTo>
                <a:cubicBezTo>
                  <a:pt x="1038548" y="898234"/>
                  <a:pt x="786218" y="850529"/>
                  <a:pt x="622573" y="852434"/>
                </a:cubicBezTo>
                <a:cubicBezTo>
                  <a:pt x="458928" y="854339"/>
                  <a:pt x="138120" y="822993"/>
                  <a:pt x="0" y="852434"/>
                </a:cubicBezTo>
                <a:cubicBezTo>
                  <a:pt x="-38940" y="660660"/>
                  <a:pt x="48625" y="585036"/>
                  <a:pt x="0" y="409168"/>
                </a:cubicBezTo>
                <a:cubicBezTo>
                  <a:pt x="-48625" y="233300"/>
                  <a:pt x="26541" y="128603"/>
                  <a:pt x="0" y="0"/>
                </a:cubicBezTo>
                <a:close/>
              </a:path>
              <a:path w="1667606" h="852434" fill="none" extrusionOk="0">
                <a:moveTo>
                  <a:pt x="-45659" y="383766"/>
                </a:moveTo>
                <a:cubicBezTo>
                  <a:pt x="-228205" y="513987"/>
                  <a:pt x="-367846" y="537857"/>
                  <a:pt x="-504450" y="640963"/>
                </a:cubicBezTo>
                <a:cubicBezTo>
                  <a:pt x="-641054" y="744069"/>
                  <a:pt x="-799897" y="773892"/>
                  <a:pt x="-1021809" y="930994"/>
                </a:cubicBezTo>
              </a:path>
              <a:path w="1667606" h="852434" stroke="0" extrusionOk="0">
                <a:moveTo>
                  <a:pt x="0" y="0"/>
                </a:moveTo>
                <a:cubicBezTo>
                  <a:pt x="288125" y="-6781"/>
                  <a:pt x="403962" y="11538"/>
                  <a:pt x="589221" y="0"/>
                </a:cubicBezTo>
                <a:cubicBezTo>
                  <a:pt x="774480" y="-11538"/>
                  <a:pt x="952800" y="6235"/>
                  <a:pt x="1161766" y="0"/>
                </a:cubicBezTo>
                <a:cubicBezTo>
                  <a:pt x="1370733" y="-6235"/>
                  <a:pt x="1556205" y="47967"/>
                  <a:pt x="1667606" y="0"/>
                </a:cubicBezTo>
                <a:cubicBezTo>
                  <a:pt x="1671913" y="170491"/>
                  <a:pt x="1625200" y="320247"/>
                  <a:pt x="1667606" y="400644"/>
                </a:cubicBezTo>
                <a:cubicBezTo>
                  <a:pt x="1710012" y="481041"/>
                  <a:pt x="1633788" y="688139"/>
                  <a:pt x="1667606" y="852434"/>
                </a:cubicBezTo>
                <a:cubicBezTo>
                  <a:pt x="1464843" y="906283"/>
                  <a:pt x="1331825" y="792551"/>
                  <a:pt x="1111737" y="852434"/>
                </a:cubicBezTo>
                <a:cubicBezTo>
                  <a:pt x="891649" y="912317"/>
                  <a:pt x="726772" y="823069"/>
                  <a:pt x="522517" y="852434"/>
                </a:cubicBezTo>
                <a:cubicBezTo>
                  <a:pt x="318262" y="881799"/>
                  <a:pt x="121329" y="833855"/>
                  <a:pt x="0" y="852434"/>
                </a:cubicBezTo>
                <a:cubicBezTo>
                  <a:pt x="-18913" y="680482"/>
                  <a:pt x="11002" y="613185"/>
                  <a:pt x="0" y="426217"/>
                </a:cubicBezTo>
                <a:cubicBezTo>
                  <a:pt x="-11002" y="239249"/>
                  <a:pt x="39721" y="187588"/>
                  <a:pt x="0" y="0"/>
                </a:cubicBezTo>
                <a:close/>
              </a:path>
              <a:path w="1667606" h="852434" fill="none" stroke="0" extrusionOk="0">
                <a:moveTo>
                  <a:pt x="-45659" y="383766"/>
                </a:moveTo>
                <a:cubicBezTo>
                  <a:pt x="-137053" y="498809"/>
                  <a:pt x="-316267" y="476579"/>
                  <a:pt x="-504450" y="640963"/>
                </a:cubicBezTo>
                <a:cubicBezTo>
                  <a:pt x="-692633" y="805347"/>
                  <a:pt x="-826928" y="770839"/>
                  <a:pt x="-1021809" y="930994"/>
                </a:cubicBezTo>
              </a:path>
            </a:pathLst>
          </a:custGeom>
          <a:solidFill>
            <a:srgbClr val="DBDBDB"/>
          </a:solidFill>
          <a:ln w="57150"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18660092">
                  <a:prstGeom prst="borderCallout1">
                    <a:avLst>
                      <a:gd name="adj1" fmla="val 45020"/>
                      <a:gd name="adj2" fmla="val -2738"/>
                      <a:gd name="adj3" fmla="val 109216"/>
                      <a:gd name="adj4" fmla="val -6127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거울</a:t>
            </a:r>
            <a:endParaRPr lang="en-US" altLang="ko-KR" sz="1200" dirty="0">
              <a:solidFill>
                <a:schemeClr val="tx1"/>
              </a:solidFill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플레이어가 회전할 수 있으며 빛을 반사 시킨다</a:t>
            </a:r>
            <a:r>
              <a:rPr lang="en-US" altLang="ko-KR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</a:p>
        </p:txBody>
      </p:sp>
      <p:sp>
        <p:nvSpPr>
          <p:cNvPr id="66" name="바닥글 개체 틀 65">
            <a:extLst>
              <a:ext uri="{FF2B5EF4-FFF2-40B4-BE49-F238E27FC236}">
                <a16:creationId xmlns:a16="http://schemas.microsoft.com/office/drawing/2014/main" id="{06902AE3-64B9-4ED4-817C-F1E5A11D7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67" name="슬라이드 번호 개체 틀 66">
            <a:extLst>
              <a:ext uri="{FF2B5EF4-FFF2-40B4-BE49-F238E27FC236}">
                <a16:creationId xmlns:a16="http://schemas.microsoft.com/office/drawing/2014/main" id="{0EB979C0-D86D-491C-BA80-8C7E773C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7906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5" grpId="0" animBg="1"/>
      <p:bldP spid="6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905510-06AA-4812-BADE-C7D2D2E67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DB5685-90F4-4115-9FE6-5D7C729A0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156996"/>
            <a:ext cx="10931236" cy="5019967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DF5444-9EF5-4949-BD7C-9E7B442FA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0E3C6B-0348-4ECB-9310-BD569F57D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42709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EE3A9-E465-4834-B264-83CEEBB9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활용기술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7B0BC1-4ADD-454C-A93B-9421D6EF1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253331"/>
            <a:ext cx="10931236" cy="5100120"/>
          </a:xfrm>
        </p:spPr>
        <p:txBody>
          <a:bodyPr/>
          <a:lstStyle/>
          <a:p>
            <a:r>
              <a:rPr lang="en-US" altLang="ko-KR" dirty="0"/>
              <a:t>Navigation</a:t>
            </a:r>
          </a:p>
          <a:p>
            <a:r>
              <a:rPr lang="en-US" altLang="ko-KR" dirty="0"/>
              <a:t>Replay</a:t>
            </a:r>
          </a:p>
          <a:p>
            <a:r>
              <a:rPr lang="en-US" altLang="ko-KR" dirty="0"/>
              <a:t>Ray </a:t>
            </a:r>
            <a:r>
              <a:rPr lang="ko-KR" altLang="en-US" dirty="0"/>
              <a:t>를 이용한 빛 반사 알고리즘</a:t>
            </a:r>
            <a:endParaRPr lang="en-US" altLang="ko-KR" dirty="0"/>
          </a:p>
          <a:p>
            <a:r>
              <a:rPr lang="ko-KR" altLang="en-US" dirty="0"/>
              <a:t>플레이어와 물체 충돌체크</a:t>
            </a:r>
            <a:endParaRPr lang="en-US" altLang="ko-KR" dirty="0"/>
          </a:p>
          <a:p>
            <a:r>
              <a:rPr lang="ko-KR" altLang="en-US" dirty="0"/>
              <a:t>플레이어를 움직이기 위한 </a:t>
            </a:r>
            <a:r>
              <a:rPr lang="en-US" altLang="ko-KR" dirty="0"/>
              <a:t>input </a:t>
            </a:r>
            <a:r>
              <a:rPr lang="ko-KR" altLang="en-US" dirty="0"/>
              <a:t>시스템 활용</a:t>
            </a:r>
            <a:endParaRPr lang="en-US" altLang="ko-KR" dirty="0"/>
          </a:p>
          <a:p>
            <a:r>
              <a:rPr lang="ko-KR" altLang="en-US" dirty="0" err="1"/>
              <a:t>피킹을</a:t>
            </a:r>
            <a:r>
              <a:rPr lang="ko-KR" altLang="en-US" dirty="0"/>
              <a:t> 이용한 물체 선택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68F948-4974-4246-8DF4-544637B47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114AE4-5DDB-488C-A2AF-441CD2385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80641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8883C-7A2F-4F03-BC73-312AB545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7BDF38-9D02-4513-9937-FC5153C28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4" y="1652638"/>
            <a:ext cx="10931236" cy="4963983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맵 디자인</a:t>
            </a:r>
            <a:r>
              <a:rPr lang="en-US" altLang="ko-KR" dirty="0"/>
              <a:t>, </a:t>
            </a:r>
            <a:r>
              <a:rPr lang="ko-KR" altLang="en-US" dirty="0"/>
              <a:t>레벨디자인</a:t>
            </a:r>
            <a:r>
              <a:rPr lang="en-US" altLang="ko-KR" dirty="0"/>
              <a:t>, </a:t>
            </a:r>
            <a:r>
              <a:rPr lang="ko-KR" altLang="en-US" dirty="0"/>
              <a:t>사용할 리소스 구하기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플레이어 구현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- 1</a:t>
            </a:r>
            <a:endParaRPr lang="ko-KR" altLang="en-US" dirty="0"/>
          </a:p>
          <a:p>
            <a:r>
              <a:rPr lang="en-US" altLang="ko-KR" dirty="0"/>
              <a:t>4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오브젝트 상호작용 구현 </a:t>
            </a:r>
            <a:r>
              <a:rPr lang="en-US" altLang="ko-KR" dirty="0"/>
              <a:t>- 2</a:t>
            </a:r>
            <a:endParaRPr lang="ko-KR" altLang="en-US" dirty="0"/>
          </a:p>
          <a:p>
            <a:r>
              <a:rPr lang="en-US" altLang="ko-KR" dirty="0"/>
              <a:t>5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인터페이스 구현</a:t>
            </a:r>
          </a:p>
          <a:p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디자인에 따른 맵 배치</a:t>
            </a:r>
          </a:p>
          <a:p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테스트 </a:t>
            </a:r>
            <a:r>
              <a:rPr lang="en-US" altLang="ko-KR" dirty="0"/>
              <a:t>,</a:t>
            </a:r>
            <a:r>
              <a:rPr lang="ko-KR" altLang="en-US" dirty="0"/>
              <a:t>버그 수정</a:t>
            </a:r>
          </a:p>
          <a:p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스테이지 점검 및 추가구현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F9C0BD-D205-4C1B-B674-1A159947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Dungeon Exodus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DD7163-01DB-43E2-BC4B-ACDC560D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59109-A493-4EDF-9D80-91A6FC29BD4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30631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322</Words>
  <Application>Microsoft Office PowerPoint</Application>
  <PresentationFormat>와이드스크린</PresentationFormat>
  <Paragraphs>98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Arial</vt:lpstr>
      <vt:lpstr>08서울남산체 L</vt:lpstr>
      <vt:lpstr>08서울남산체 M</vt:lpstr>
      <vt:lpstr>맑은 고딕</vt:lpstr>
      <vt:lpstr>Office 테마</vt:lpstr>
      <vt:lpstr>UNITY TERPROJECT -Dungeon Exodus-</vt:lpstr>
      <vt:lpstr>게임소개</vt:lpstr>
      <vt:lpstr>게임 기본 메커니즘</vt:lpstr>
      <vt:lpstr>게임 기본 메커니즘    – 오브젝트 소개</vt:lpstr>
      <vt:lpstr>스토리</vt:lpstr>
      <vt:lpstr>활용기술</vt:lpstr>
      <vt:lpstr>개발 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TERPROJECT</dc:title>
  <dc:creator>예림 이</dc:creator>
  <cp:lastModifiedBy>예림 이</cp:lastModifiedBy>
  <cp:revision>11</cp:revision>
  <dcterms:created xsi:type="dcterms:W3CDTF">2020-10-17T10:37:45Z</dcterms:created>
  <dcterms:modified xsi:type="dcterms:W3CDTF">2020-10-17T16:13:32Z</dcterms:modified>
</cp:coreProperties>
</file>

<file path=docProps/thumbnail.jpeg>
</file>